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3" r:id="rId9"/>
    <p:sldId id="277" r:id="rId10"/>
    <p:sldId id="270" r:id="rId11"/>
    <p:sldId id="274" r:id="rId12"/>
    <p:sldId id="279" r:id="rId13"/>
    <p:sldId id="264" r:id="rId14"/>
    <p:sldId id="278" r:id="rId15"/>
    <p:sldId id="280" r:id="rId16"/>
    <p:sldId id="265" r:id="rId17"/>
    <p:sldId id="272" r:id="rId18"/>
    <p:sldId id="281" r:id="rId19"/>
    <p:sldId id="266" r:id="rId20"/>
  </p:sldIdLst>
  <p:sldSz cx="9144000" cy="5143500" type="screen16x9"/>
  <p:notesSz cx="6858000" cy="9144000"/>
  <p:embeddedFontLst>
    <p:embeddedFont>
      <p:font typeface="Rubik" panose="020B0604020202020204" charset="-79"/>
      <p:regular r:id="rId22"/>
      <p:bold r:id="rId23"/>
      <p:italic r:id="rId24"/>
      <p:boldItalic r:id="rId25"/>
    </p:embeddedFont>
    <p:embeddedFont>
      <p:font typeface="Rubik Light" panose="020B0604020202020204" charset="-79"/>
      <p:regular r:id="rId26"/>
      <p:bold r:id="rId27"/>
      <p:italic r:id="rId28"/>
      <p:boldItalic r:id="rId29"/>
    </p:embeddedFont>
    <p:embeddedFont>
      <p:font typeface="Rubik Medium" panose="020B0604020202020204" charset="-79"/>
      <p:regular r:id="rId30"/>
      <p:bold r:id="rId31"/>
      <p:italic r:id="rId32"/>
      <p:boldItalic r:id="rId33"/>
    </p:embeddedFont>
    <p:embeddedFont>
      <p:font typeface="Rubik SemiBold" panose="020B0604020202020204" charset="-79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mgPNRyAyLAkSnvecW6+hZdaz5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DB183-F9FF-436C-9CC4-E74C780A3224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d-ID"/>
        </a:p>
      </dgm:t>
    </dgm:pt>
    <dgm:pt modelId="{DDDF43F2-A4DB-4353-8BD8-4197A75E327D}">
      <dgm:prSet/>
      <dgm:spPr/>
      <dgm:t>
        <a:bodyPr/>
        <a:lstStyle/>
        <a:p>
          <a:r>
            <a:rPr lang="tr-TR" b="1" i="0" dirty="0"/>
            <a:t>Background : </a:t>
          </a:r>
          <a:endParaRPr lang="id-ID" dirty="0"/>
        </a:p>
      </dgm:t>
    </dgm:pt>
    <dgm:pt modelId="{DE365B35-E989-45D2-AA58-D2154B319C52}" type="parTrans" cxnId="{E3776C23-658A-46E9-8207-1B6ABDCE9462}">
      <dgm:prSet/>
      <dgm:spPr/>
      <dgm:t>
        <a:bodyPr/>
        <a:lstStyle/>
        <a:p>
          <a:endParaRPr lang="id-ID"/>
        </a:p>
      </dgm:t>
    </dgm:pt>
    <dgm:pt modelId="{D0DBFA92-872B-429D-8FED-3FC24B832314}" type="sibTrans" cxnId="{E3776C23-658A-46E9-8207-1B6ABDCE9462}">
      <dgm:prSet/>
      <dgm:spPr/>
      <dgm:t>
        <a:bodyPr/>
        <a:lstStyle/>
        <a:p>
          <a:endParaRPr lang="id-ID"/>
        </a:p>
      </dgm:t>
    </dgm:pt>
    <dgm:pt modelId="{6FE2DDDC-DB4B-48F0-BBE7-3F97A015AFA4}">
      <dgm:prSet/>
      <dgm:spPr/>
      <dgm:t>
        <a:bodyPr/>
        <a:lstStyle/>
        <a:p>
          <a:r>
            <a:rPr lang="tr-TR" b="1" i="0" dirty="0"/>
            <a:t>Data :</a:t>
          </a:r>
          <a:endParaRPr lang="id-ID" dirty="0"/>
        </a:p>
      </dgm:t>
    </dgm:pt>
    <dgm:pt modelId="{6D6BF81E-CAAB-4CDD-90E1-1A86E42038BB}" type="parTrans" cxnId="{37AE3A26-3067-42FE-A9C0-ACB96879E37E}">
      <dgm:prSet/>
      <dgm:spPr/>
      <dgm:t>
        <a:bodyPr/>
        <a:lstStyle/>
        <a:p>
          <a:endParaRPr lang="id-ID"/>
        </a:p>
      </dgm:t>
    </dgm:pt>
    <dgm:pt modelId="{C7D59EF4-ED28-46D9-8786-AD50276971C8}" type="sibTrans" cxnId="{37AE3A26-3067-42FE-A9C0-ACB96879E37E}">
      <dgm:prSet/>
      <dgm:spPr/>
      <dgm:t>
        <a:bodyPr/>
        <a:lstStyle/>
        <a:p>
          <a:endParaRPr lang="id-ID"/>
        </a:p>
      </dgm:t>
    </dgm:pt>
    <dgm:pt modelId="{933B3E6D-0B9B-43B9-9F85-E424A93BF8A6}">
      <dgm:prSet/>
      <dgm:spPr/>
      <dgm:t>
        <a:bodyPr/>
        <a:lstStyle/>
        <a:p>
          <a:r>
            <a:rPr lang="tr-TR" b="1" i="0" dirty="0"/>
            <a:t>Problem Statement : </a:t>
          </a:r>
          <a:endParaRPr lang="id-ID" dirty="0"/>
        </a:p>
      </dgm:t>
    </dgm:pt>
    <dgm:pt modelId="{37B0CB97-D316-42BD-BF5E-FDCA7D42247D}" type="parTrans" cxnId="{7EA6AFEE-8D3C-4FB3-A4C2-ADAB473F8E8B}">
      <dgm:prSet/>
      <dgm:spPr/>
      <dgm:t>
        <a:bodyPr/>
        <a:lstStyle/>
        <a:p>
          <a:endParaRPr lang="id-ID"/>
        </a:p>
      </dgm:t>
    </dgm:pt>
    <dgm:pt modelId="{17BD4CD3-CBD5-45DD-8A72-0EABAC67E996}" type="sibTrans" cxnId="{7EA6AFEE-8D3C-4FB3-A4C2-ADAB473F8E8B}">
      <dgm:prSet/>
      <dgm:spPr/>
      <dgm:t>
        <a:bodyPr/>
        <a:lstStyle/>
        <a:p>
          <a:endParaRPr lang="id-ID"/>
        </a:p>
      </dgm:t>
    </dgm:pt>
    <dgm:pt modelId="{6F937F38-8FA9-429C-A4D8-CF9990A27489}">
      <dgm:prSet/>
      <dgm:spPr/>
      <dgm:t>
        <a:bodyPr/>
        <a:lstStyle/>
        <a:p>
          <a:pPr algn="just"/>
          <a:r>
            <a:rPr lang="en-US" dirty="0"/>
            <a:t>One of the clients of ID/X</a:t>
          </a:r>
          <a:r>
            <a:rPr lang="tr-TR" dirty="0"/>
            <a:t> </a:t>
          </a:r>
          <a:r>
            <a:rPr lang="en-US" dirty="0"/>
            <a:t>Partners company which operates in the banking industry, has a need to create a </a:t>
          </a:r>
          <a:r>
            <a:rPr lang="en-US" i="1" dirty="0"/>
            <a:t>Data Warehouse </a:t>
          </a:r>
          <a:r>
            <a:rPr lang="en-US" dirty="0"/>
            <a:t>from several different data sources stored in their system.</a:t>
          </a:r>
          <a:endParaRPr lang="id-ID" dirty="0"/>
        </a:p>
      </dgm:t>
    </dgm:pt>
    <dgm:pt modelId="{DDC0F418-2BF7-4470-AD3E-52DDE28E00E3}" type="parTrans" cxnId="{654B7BCB-D08A-41F1-AA03-40BAF84E05FF}">
      <dgm:prSet/>
      <dgm:spPr/>
      <dgm:t>
        <a:bodyPr/>
        <a:lstStyle/>
        <a:p>
          <a:endParaRPr lang="id-ID"/>
        </a:p>
      </dgm:t>
    </dgm:pt>
    <dgm:pt modelId="{50A3C592-ADE9-40A9-866B-82879152F60A}" type="sibTrans" cxnId="{654B7BCB-D08A-41F1-AA03-40BAF84E05FF}">
      <dgm:prSet/>
      <dgm:spPr/>
      <dgm:t>
        <a:bodyPr/>
        <a:lstStyle/>
        <a:p>
          <a:endParaRPr lang="id-ID"/>
        </a:p>
      </dgm:t>
    </dgm:pt>
    <dgm:pt modelId="{AA5ACA65-7368-42B1-B09D-1998E4D972F9}">
      <dgm:prSet/>
      <dgm:spPr/>
      <dgm:t>
        <a:bodyPr/>
        <a:lstStyle/>
        <a:p>
          <a:r>
            <a:rPr lang="tr-TR" dirty="0"/>
            <a:t>sample.bak</a:t>
          </a:r>
          <a:endParaRPr lang="id-ID" dirty="0"/>
        </a:p>
      </dgm:t>
    </dgm:pt>
    <dgm:pt modelId="{D670791F-82C3-4BBB-A117-A37D17FBB2BF}" type="parTrans" cxnId="{59064BB3-3471-48EA-B343-A10B070C918E}">
      <dgm:prSet/>
      <dgm:spPr/>
      <dgm:t>
        <a:bodyPr/>
        <a:lstStyle/>
        <a:p>
          <a:endParaRPr lang="id-ID"/>
        </a:p>
      </dgm:t>
    </dgm:pt>
    <dgm:pt modelId="{0251E6D9-CA6A-4D00-B500-B19241856E3C}" type="sibTrans" cxnId="{59064BB3-3471-48EA-B343-A10B070C918E}">
      <dgm:prSet/>
      <dgm:spPr/>
      <dgm:t>
        <a:bodyPr/>
        <a:lstStyle/>
        <a:p>
          <a:endParaRPr lang="id-ID"/>
        </a:p>
      </dgm:t>
    </dgm:pt>
    <dgm:pt modelId="{01A128C0-2F0B-4C06-B4E6-71DF0C6D22B8}">
      <dgm:prSet/>
      <dgm:spPr/>
      <dgm:t>
        <a:bodyPr/>
        <a:lstStyle/>
        <a:p>
          <a:r>
            <a:rPr lang="tr-TR" dirty="0"/>
            <a:t>Transaction_exel.xlsx</a:t>
          </a:r>
          <a:endParaRPr lang="id-ID" dirty="0"/>
        </a:p>
      </dgm:t>
    </dgm:pt>
    <dgm:pt modelId="{4D9E8727-C3E4-4DD3-8EEE-ADC58C608A7C}" type="parTrans" cxnId="{DC240D0D-BB9E-4E5B-B2F2-8EDE0E9E6186}">
      <dgm:prSet/>
      <dgm:spPr/>
      <dgm:t>
        <a:bodyPr/>
        <a:lstStyle/>
        <a:p>
          <a:endParaRPr lang="id-ID"/>
        </a:p>
      </dgm:t>
    </dgm:pt>
    <dgm:pt modelId="{A7DE36E1-6D10-4AF6-84BC-8045A0C4831E}" type="sibTrans" cxnId="{DC240D0D-BB9E-4E5B-B2F2-8EDE0E9E6186}">
      <dgm:prSet/>
      <dgm:spPr/>
      <dgm:t>
        <a:bodyPr/>
        <a:lstStyle/>
        <a:p>
          <a:endParaRPr lang="id-ID"/>
        </a:p>
      </dgm:t>
    </dgm:pt>
    <dgm:pt modelId="{B84BF894-ADE5-4306-AEFA-760A2EDB646F}">
      <dgm:prSet/>
      <dgm:spPr/>
      <dgm:t>
        <a:bodyPr/>
        <a:lstStyle/>
        <a:p>
          <a:r>
            <a:rPr lang="tr-TR" dirty="0"/>
            <a:t>Transaction_csv.csv</a:t>
          </a:r>
          <a:endParaRPr lang="id-ID" dirty="0"/>
        </a:p>
      </dgm:t>
    </dgm:pt>
    <dgm:pt modelId="{028039DA-6691-4ED4-93A4-7644CED89747}" type="parTrans" cxnId="{4DFF3568-B159-4BB8-9C04-130F0FB3317F}">
      <dgm:prSet/>
      <dgm:spPr/>
      <dgm:t>
        <a:bodyPr/>
        <a:lstStyle/>
        <a:p>
          <a:endParaRPr lang="id-ID"/>
        </a:p>
      </dgm:t>
    </dgm:pt>
    <dgm:pt modelId="{E3A3C271-2B82-4493-A83D-9915256630B2}" type="sibTrans" cxnId="{4DFF3568-B159-4BB8-9C04-130F0FB3317F}">
      <dgm:prSet/>
      <dgm:spPr/>
      <dgm:t>
        <a:bodyPr/>
        <a:lstStyle/>
        <a:p>
          <a:endParaRPr lang="id-ID"/>
        </a:p>
      </dgm:t>
    </dgm:pt>
    <dgm:pt modelId="{D01BAAC8-B805-402B-A6B1-985A92354CD9}">
      <dgm:prSet/>
      <dgm:spPr/>
      <dgm:t>
        <a:bodyPr/>
        <a:lstStyle/>
        <a:p>
          <a:pPr algn="just"/>
          <a:r>
            <a:rPr lang="tr-TR" dirty="0"/>
            <a:t>D</a:t>
          </a:r>
          <a:r>
            <a:rPr lang="en-US" dirty="0" err="1"/>
            <a:t>ifficulty</a:t>
          </a:r>
          <a:r>
            <a:rPr lang="en-US" dirty="0"/>
            <a:t> in extracting data from various sources (excel, csv, database) simultaneously so that reporting and data analysis always experience delays</a:t>
          </a:r>
          <a:endParaRPr lang="id-ID" dirty="0"/>
        </a:p>
      </dgm:t>
    </dgm:pt>
    <dgm:pt modelId="{061CEB6C-DFCB-417A-B334-A0528E1150A6}" type="parTrans" cxnId="{832BE935-99CB-421C-80A6-BCDAA6EB3161}">
      <dgm:prSet/>
      <dgm:spPr/>
      <dgm:t>
        <a:bodyPr/>
        <a:lstStyle/>
        <a:p>
          <a:endParaRPr lang="id-ID"/>
        </a:p>
      </dgm:t>
    </dgm:pt>
    <dgm:pt modelId="{641CB6E6-4444-4D3E-8375-1B840387CB21}" type="sibTrans" cxnId="{832BE935-99CB-421C-80A6-BCDAA6EB3161}">
      <dgm:prSet/>
      <dgm:spPr/>
      <dgm:t>
        <a:bodyPr/>
        <a:lstStyle/>
        <a:p>
          <a:endParaRPr lang="id-ID"/>
        </a:p>
      </dgm:t>
    </dgm:pt>
    <dgm:pt modelId="{71040D83-0290-45AB-B2FC-6AC1D669C138}" type="pres">
      <dgm:prSet presAssocID="{125DB183-F9FF-436C-9CC4-E74C780A3224}" presName="Name0" presStyleCnt="0">
        <dgm:presLayoutVars>
          <dgm:dir/>
          <dgm:animLvl val="lvl"/>
          <dgm:resizeHandles val="exact"/>
        </dgm:presLayoutVars>
      </dgm:prSet>
      <dgm:spPr/>
    </dgm:pt>
    <dgm:pt modelId="{BEBFF87B-49C6-4FC4-B278-9F80AF08228D}" type="pres">
      <dgm:prSet presAssocID="{DDDF43F2-A4DB-4353-8BD8-4197A75E327D}" presName="composite" presStyleCnt="0"/>
      <dgm:spPr/>
    </dgm:pt>
    <dgm:pt modelId="{1D1D9AD3-148D-4002-AF45-B201B94DBE70}" type="pres">
      <dgm:prSet presAssocID="{DDDF43F2-A4DB-4353-8BD8-4197A75E327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6E35F45-D1EE-47E4-9078-9F03652D0C93}" type="pres">
      <dgm:prSet presAssocID="{DDDF43F2-A4DB-4353-8BD8-4197A75E327D}" presName="desTx" presStyleLbl="alignAccFollowNode1" presStyleIdx="0" presStyleCnt="3">
        <dgm:presLayoutVars>
          <dgm:bulletEnabled val="1"/>
        </dgm:presLayoutVars>
      </dgm:prSet>
      <dgm:spPr/>
    </dgm:pt>
    <dgm:pt modelId="{5E50C4EC-7C96-4DE2-8A2D-15EB06F7D0E8}" type="pres">
      <dgm:prSet presAssocID="{D0DBFA92-872B-429D-8FED-3FC24B832314}" presName="space" presStyleCnt="0"/>
      <dgm:spPr/>
    </dgm:pt>
    <dgm:pt modelId="{ADB3CFB0-8582-45D5-9715-BD4178CD03C9}" type="pres">
      <dgm:prSet presAssocID="{6FE2DDDC-DB4B-48F0-BBE7-3F97A015AFA4}" presName="composite" presStyleCnt="0"/>
      <dgm:spPr/>
    </dgm:pt>
    <dgm:pt modelId="{087D0A22-FA38-4725-B271-7CBEEA51A534}" type="pres">
      <dgm:prSet presAssocID="{6FE2DDDC-DB4B-48F0-BBE7-3F97A015AFA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EFBC53C-C934-47F0-9ED6-25DCFDDE7D80}" type="pres">
      <dgm:prSet presAssocID="{6FE2DDDC-DB4B-48F0-BBE7-3F97A015AFA4}" presName="desTx" presStyleLbl="alignAccFollowNode1" presStyleIdx="1" presStyleCnt="3">
        <dgm:presLayoutVars>
          <dgm:bulletEnabled val="1"/>
        </dgm:presLayoutVars>
      </dgm:prSet>
      <dgm:spPr/>
    </dgm:pt>
    <dgm:pt modelId="{DEC786F7-BEEB-4DC1-B26E-FFA5BE7C8201}" type="pres">
      <dgm:prSet presAssocID="{C7D59EF4-ED28-46D9-8786-AD50276971C8}" presName="space" presStyleCnt="0"/>
      <dgm:spPr/>
    </dgm:pt>
    <dgm:pt modelId="{2BFAB5E2-A687-4D66-8C45-0B847A80B674}" type="pres">
      <dgm:prSet presAssocID="{933B3E6D-0B9B-43B9-9F85-E424A93BF8A6}" presName="composite" presStyleCnt="0"/>
      <dgm:spPr/>
    </dgm:pt>
    <dgm:pt modelId="{DC48E71F-B6B5-47F9-B91B-34A7020E283A}" type="pres">
      <dgm:prSet presAssocID="{933B3E6D-0B9B-43B9-9F85-E424A93BF8A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6A93B5A-12AF-4580-9E39-234AAFF5837A}" type="pres">
      <dgm:prSet presAssocID="{933B3E6D-0B9B-43B9-9F85-E424A93BF8A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C240D0D-BB9E-4E5B-B2F2-8EDE0E9E6186}" srcId="{6FE2DDDC-DB4B-48F0-BBE7-3F97A015AFA4}" destId="{01A128C0-2F0B-4C06-B4E6-71DF0C6D22B8}" srcOrd="1" destOrd="0" parTransId="{4D9E8727-C3E4-4DD3-8EEE-ADC58C608A7C}" sibTransId="{A7DE36E1-6D10-4AF6-84BC-8045A0C4831E}"/>
    <dgm:cxn modelId="{E3776C23-658A-46E9-8207-1B6ABDCE9462}" srcId="{125DB183-F9FF-436C-9CC4-E74C780A3224}" destId="{DDDF43F2-A4DB-4353-8BD8-4197A75E327D}" srcOrd="0" destOrd="0" parTransId="{DE365B35-E989-45D2-AA58-D2154B319C52}" sibTransId="{D0DBFA92-872B-429D-8FED-3FC24B832314}"/>
    <dgm:cxn modelId="{2284F123-770B-4E71-8D06-AE02073EA916}" type="presOf" srcId="{6FE2DDDC-DB4B-48F0-BBE7-3F97A015AFA4}" destId="{087D0A22-FA38-4725-B271-7CBEEA51A534}" srcOrd="0" destOrd="0" presId="urn:microsoft.com/office/officeart/2005/8/layout/hList1"/>
    <dgm:cxn modelId="{37AE3A26-3067-42FE-A9C0-ACB96879E37E}" srcId="{125DB183-F9FF-436C-9CC4-E74C780A3224}" destId="{6FE2DDDC-DB4B-48F0-BBE7-3F97A015AFA4}" srcOrd="1" destOrd="0" parTransId="{6D6BF81E-CAAB-4CDD-90E1-1A86E42038BB}" sibTransId="{C7D59EF4-ED28-46D9-8786-AD50276971C8}"/>
    <dgm:cxn modelId="{832BE935-99CB-421C-80A6-BCDAA6EB3161}" srcId="{933B3E6D-0B9B-43B9-9F85-E424A93BF8A6}" destId="{D01BAAC8-B805-402B-A6B1-985A92354CD9}" srcOrd="0" destOrd="0" parTransId="{061CEB6C-DFCB-417A-B334-A0528E1150A6}" sibTransId="{641CB6E6-4444-4D3E-8375-1B840387CB21}"/>
    <dgm:cxn modelId="{82E13F63-FA2A-4954-9CDE-5F9B6AC5E6FA}" type="presOf" srcId="{D01BAAC8-B805-402B-A6B1-985A92354CD9}" destId="{66A93B5A-12AF-4580-9E39-234AAFF5837A}" srcOrd="0" destOrd="0" presId="urn:microsoft.com/office/officeart/2005/8/layout/hList1"/>
    <dgm:cxn modelId="{8B37C664-C9D8-41C4-A64E-EE0F5715A9F6}" type="presOf" srcId="{933B3E6D-0B9B-43B9-9F85-E424A93BF8A6}" destId="{DC48E71F-B6B5-47F9-B91B-34A7020E283A}" srcOrd="0" destOrd="0" presId="urn:microsoft.com/office/officeart/2005/8/layout/hList1"/>
    <dgm:cxn modelId="{4DFF3568-B159-4BB8-9C04-130F0FB3317F}" srcId="{6FE2DDDC-DB4B-48F0-BBE7-3F97A015AFA4}" destId="{B84BF894-ADE5-4306-AEFA-760A2EDB646F}" srcOrd="2" destOrd="0" parTransId="{028039DA-6691-4ED4-93A4-7644CED89747}" sibTransId="{E3A3C271-2B82-4493-A83D-9915256630B2}"/>
    <dgm:cxn modelId="{2735E36A-2903-429D-85D0-2BE832F3B44D}" type="presOf" srcId="{01A128C0-2F0B-4C06-B4E6-71DF0C6D22B8}" destId="{8EFBC53C-C934-47F0-9ED6-25DCFDDE7D80}" srcOrd="0" destOrd="1" presId="urn:microsoft.com/office/officeart/2005/8/layout/hList1"/>
    <dgm:cxn modelId="{E0D6D657-6051-4794-8090-DE9C1BFE1803}" type="presOf" srcId="{AA5ACA65-7368-42B1-B09D-1998E4D972F9}" destId="{8EFBC53C-C934-47F0-9ED6-25DCFDDE7D80}" srcOrd="0" destOrd="0" presId="urn:microsoft.com/office/officeart/2005/8/layout/hList1"/>
    <dgm:cxn modelId="{A019B5A4-55F6-4C88-BB19-B48C521E893A}" type="presOf" srcId="{B84BF894-ADE5-4306-AEFA-760A2EDB646F}" destId="{8EFBC53C-C934-47F0-9ED6-25DCFDDE7D80}" srcOrd="0" destOrd="2" presId="urn:microsoft.com/office/officeart/2005/8/layout/hList1"/>
    <dgm:cxn modelId="{59064BB3-3471-48EA-B343-A10B070C918E}" srcId="{6FE2DDDC-DB4B-48F0-BBE7-3F97A015AFA4}" destId="{AA5ACA65-7368-42B1-B09D-1998E4D972F9}" srcOrd="0" destOrd="0" parTransId="{D670791F-82C3-4BBB-A117-A37D17FBB2BF}" sibTransId="{0251E6D9-CA6A-4D00-B500-B19241856E3C}"/>
    <dgm:cxn modelId="{654B7BCB-D08A-41F1-AA03-40BAF84E05FF}" srcId="{DDDF43F2-A4DB-4353-8BD8-4197A75E327D}" destId="{6F937F38-8FA9-429C-A4D8-CF9990A27489}" srcOrd="0" destOrd="0" parTransId="{DDC0F418-2BF7-4470-AD3E-52DDE28E00E3}" sibTransId="{50A3C592-ADE9-40A9-866B-82879152F60A}"/>
    <dgm:cxn modelId="{74C8C5E5-DF6B-4015-B3C3-D59D99221C5E}" type="presOf" srcId="{6F937F38-8FA9-429C-A4D8-CF9990A27489}" destId="{96E35F45-D1EE-47E4-9078-9F03652D0C93}" srcOrd="0" destOrd="0" presId="urn:microsoft.com/office/officeart/2005/8/layout/hList1"/>
    <dgm:cxn modelId="{244A24E9-8F5D-498A-9BDF-2E108E8CE543}" type="presOf" srcId="{DDDF43F2-A4DB-4353-8BD8-4197A75E327D}" destId="{1D1D9AD3-148D-4002-AF45-B201B94DBE70}" srcOrd="0" destOrd="0" presId="urn:microsoft.com/office/officeart/2005/8/layout/hList1"/>
    <dgm:cxn modelId="{7EA6AFEE-8D3C-4FB3-A4C2-ADAB473F8E8B}" srcId="{125DB183-F9FF-436C-9CC4-E74C780A3224}" destId="{933B3E6D-0B9B-43B9-9F85-E424A93BF8A6}" srcOrd="2" destOrd="0" parTransId="{37B0CB97-D316-42BD-BF5E-FDCA7D42247D}" sibTransId="{17BD4CD3-CBD5-45DD-8A72-0EABAC67E996}"/>
    <dgm:cxn modelId="{793B36F8-BFB1-4E93-AD8C-95C07C004DB3}" type="presOf" srcId="{125DB183-F9FF-436C-9CC4-E74C780A3224}" destId="{71040D83-0290-45AB-B2FC-6AC1D669C138}" srcOrd="0" destOrd="0" presId="urn:microsoft.com/office/officeart/2005/8/layout/hList1"/>
    <dgm:cxn modelId="{3AB320A4-ACA8-491A-81EC-0AA8F7893B87}" type="presParOf" srcId="{71040D83-0290-45AB-B2FC-6AC1D669C138}" destId="{BEBFF87B-49C6-4FC4-B278-9F80AF08228D}" srcOrd="0" destOrd="0" presId="urn:microsoft.com/office/officeart/2005/8/layout/hList1"/>
    <dgm:cxn modelId="{AB47F5E3-1488-45E6-93C2-425A5888E263}" type="presParOf" srcId="{BEBFF87B-49C6-4FC4-B278-9F80AF08228D}" destId="{1D1D9AD3-148D-4002-AF45-B201B94DBE70}" srcOrd="0" destOrd="0" presId="urn:microsoft.com/office/officeart/2005/8/layout/hList1"/>
    <dgm:cxn modelId="{168C4933-A8CD-403A-BE84-7B7653A8ECFB}" type="presParOf" srcId="{BEBFF87B-49C6-4FC4-B278-9F80AF08228D}" destId="{96E35F45-D1EE-47E4-9078-9F03652D0C93}" srcOrd="1" destOrd="0" presId="urn:microsoft.com/office/officeart/2005/8/layout/hList1"/>
    <dgm:cxn modelId="{B386E064-88E9-43F8-8BAA-54883CC92C19}" type="presParOf" srcId="{71040D83-0290-45AB-B2FC-6AC1D669C138}" destId="{5E50C4EC-7C96-4DE2-8A2D-15EB06F7D0E8}" srcOrd="1" destOrd="0" presId="urn:microsoft.com/office/officeart/2005/8/layout/hList1"/>
    <dgm:cxn modelId="{323D584C-CE65-456A-8C65-60F123E7FE12}" type="presParOf" srcId="{71040D83-0290-45AB-B2FC-6AC1D669C138}" destId="{ADB3CFB0-8582-45D5-9715-BD4178CD03C9}" srcOrd="2" destOrd="0" presId="urn:microsoft.com/office/officeart/2005/8/layout/hList1"/>
    <dgm:cxn modelId="{10200036-2565-4025-BA9D-4EBFF6E4A105}" type="presParOf" srcId="{ADB3CFB0-8582-45D5-9715-BD4178CD03C9}" destId="{087D0A22-FA38-4725-B271-7CBEEA51A534}" srcOrd="0" destOrd="0" presId="urn:microsoft.com/office/officeart/2005/8/layout/hList1"/>
    <dgm:cxn modelId="{71642670-1AAE-436A-B2E8-7D3D83D50E0B}" type="presParOf" srcId="{ADB3CFB0-8582-45D5-9715-BD4178CD03C9}" destId="{8EFBC53C-C934-47F0-9ED6-25DCFDDE7D80}" srcOrd="1" destOrd="0" presId="urn:microsoft.com/office/officeart/2005/8/layout/hList1"/>
    <dgm:cxn modelId="{B4291F02-2EB0-42E8-9F4D-6B3BC149DB5D}" type="presParOf" srcId="{71040D83-0290-45AB-B2FC-6AC1D669C138}" destId="{DEC786F7-BEEB-4DC1-B26E-FFA5BE7C8201}" srcOrd="3" destOrd="0" presId="urn:microsoft.com/office/officeart/2005/8/layout/hList1"/>
    <dgm:cxn modelId="{2587C86E-AAD7-4F15-BE18-4C0E89A23E8B}" type="presParOf" srcId="{71040D83-0290-45AB-B2FC-6AC1D669C138}" destId="{2BFAB5E2-A687-4D66-8C45-0B847A80B674}" srcOrd="4" destOrd="0" presId="urn:microsoft.com/office/officeart/2005/8/layout/hList1"/>
    <dgm:cxn modelId="{584267DC-EEB7-48BE-9938-6A0AA5173610}" type="presParOf" srcId="{2BFAB5E2-A687-4D66-8C45-0B847A80B674}" destId="{DC48E71F-B6B5-47F9-B91B-34A7020E283A}" srcOrd="0" destOrd="0" presId="urn:microsoft.com/office/officeart/2005/8/layout/hList1"/>
    <dgm:cxn modelId="{4152CA11-CB83-4571-B4F8-DD15315B27CE}" type="presParOf" srcId="{2BFAB5E2-A687-4D66-8C45-0B847A80B674}" destId="{66A93B5A-12AF-4580-9E39-234AAFF5837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D9AD3-148D-4002-AF45-B201B94DBE70}">
      <dsp:nvSpPr>
        <dsp:cNvPr id="0" name=""/>
        <dsp:cNvSpPr/>
      </dsp:nvSpPr>
      <dsp:spPr>
        <a:xfrm>
          <a:off x="2644" y="205778"/>
          <a:ext cx="2578570" cy="489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1" i="0" kern="1200" dirty="0"/>
            <a:t>Background : </a:t>
          </a:r>
          <a:endParaRPr lang="id-ID" sz="1700" kern="1200" dirty="0"/>
        </a:p>
      </dsp:txBody>
      <dsp:txXfrm>
        <a:off x="2644" y="205778"/>
        <a:ext cx="2578570" cy="489600"/>
      </dsp:txXfrm>
    </dsp:sp>
    <dsp:sp modelId="{96E35F45-D1EE-47E4-9078-9F03652D0C93}">
      <dsp:nvSpPr>
        <dsp:cNvPr id="0" name=""/>
        <dsp:cNvSpPr/>
      </dsp:nvSpPr>
      <dsp:spPr>
        <a:xfrm>
          <a:off x="2644" y="695378"/>
          <a:ext cx="2578570" cy="247324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One of the clients of ID/X</a:t>
          </a:r>
          <a:r>
            <a:rPr lang="tr-TR" sz="1700" kern="1200" dirty="0"/>
            <a:t> </a:t>
          </a:r>
          <a:r>
            <a:rPr lang="en-US" sz="1700" kern="1200" dirty="0"/>
            <a:t>Partners company which operates in the banking industry, has a need to create a </a:t>
          </a:r>
          <a:r>
            <a:rPr lang="en-US" sz="1700" i="1" kern="1200" dirty="0"/>
            <a:t>Data Warehouse </a:t>
          </a:r>
          <a:r>
            <a:rPr lang="en-US" sz="1700" kern="1200" dirty="0"/>
            <a:t>from several different data sources stored in their system.</a:t>
          </a:r>
          <a:endParaRPr lang="id-ID" sz="1700" kern="1200" dirty="0"/>
        </a:p>
      </dsp:txBody>
      <dsp:txXfrm>
        <a:off x="2644" y="695378"/>
        <a:ext cx="2578570" cy="2473245"/>
      </dsp:txXfrm>
    </dsp:sp>
    <dsp:sp modelId="{087D0A22-FA38-4725-B271-7CBEEA51A534}">
      <dsp:nvSpPr>
        <dsp:cNvPr id="0" name=""/>
        <dsp:cNvSpPr/>
      </dsp:nvSpPr>
      <dsp:spPr>
        <a:xfrm>
          <a:off x="2942214" y="205778"/>
          <a:ext cx="2578570" cy="489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1" i="0" kern="1200" dirty="0"/>
            <a:t>Data :</a:t>
          </a:r>
          <a:endParaRPr lang="id-ID" sz="1700" kern="1200" dirty="0"/>
        </a:p>
      </dsp:txBody>
      <dsp:txXfrm>
        <a:off x="2942214" y="205778"/>
        <a:ext cx="2578570" cy="489600"/>
      </dsp:txXfrm>
    </dsp:sp>
    <dsp:sp modelId="{8EFBC53C-C934-47F0-9ED6-25DCFDDE7D80}">
      <dsp:nvSpPr>
        <dsp:cNvPr id="0" name=""/>
        <dsp:cNvSpPr/>
      </dsp:nvSpPr>
      <dsp:spPr>
        <a:xfrm>
          <a:off x="2942214" y="695378"/>
          <a:ext cx="2578570" cy="247324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sample.bak</a:t>
          </a:r>
          <a:endParaRPr lang="id-ID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Transaction_exel.xlsx</a:t>
          </a:r>
          <a:endParaRPr lang="id-ID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Transaction_csv.csv</a:t>
          </a:r>
          <a:endParaRPr lang="id-ID" sz="1700" kern="1200" dirty="0"/>
        </a:p>
      </dsp:txBody>
      <dsp:txXfrm>
        <a:off x="2942214" y="695378"/>
        <a:ext cx="2578570" cy="2473245"/>
      </dsp:txXfrm>
    </dsp:sp>
    <dsp:sp modelId="{DC48E71F-B6B5-47F9-B91B-34A7020E283A}">
      <dsp:nvSpPr>
        <dsp:cNvPr id="0" name=""/>
        <dsp:cNvSpPr/>
      </dsp:nvSpPr>
      <dsp:spPr>
        <a:xfrm>
          <a:off x="5881785" y="205778"/>
          <a:ext cx="2578570" cy="489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1" i="0" kern="1200" dirty="0"/>
            <a:t>Problem Statement : </a:t>
          </a:r>
          <a:endParaRPr lang="id-ID" sz="1700" kern="1200" dirty="0"/>
        </a:p>
      </dsp:txBody>
      <dsp:txXfrm>
        <a:off x="5881785" y="205778"/>
        <a:ext cx="2578570" cy="489600"/>
      </dsp:txXfrm>
    </dsp:sp>
    <dsp:sp modelId="{66A93B5A-12AF-4580-9E39-234AAFF5837A}">
      <dsp:nvSpPr>
        <dsp:cNvPr id="0" name=""/>
        <dsp:cNvSpPr/>
      </dsp:nvSpPr>
      <dsp:spPr>
        <a:xfrm>
          <a:off x="5881785" y="695378"/>
          <a:ext cx="2578570" cy="247324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D</a:t>
          </a:r>
          <a:r>
            <a:rPr lang="en-US" sz="1700" kern="1200" dirty="0" err="1"/>
            <a:t>ifficulty</a:t>
          </a:r>
          <a:r>
            <a:rPr lang="en-US" sz="1700" kern="1200" dirty="0"/>
            <a:t> in extracting data from various sources (excel, csv, database) simultaneously so that reporting and data analysis always experience delays</a:t>
          </a:r>
          <a:endParaRPr lang="id-ID" sz="1700" kern="1200" dirty="0"/>
        </a:p>
      </dsp:txBody>
      <dsp:txXfrm>
        <a:off x="5881785" y="695378"/>
        <a:ext cx="2578570" cy="2473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FB9B070D-2AD7-B223-E61D-00450773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51E37D47-D1B6-C8A2-3EA7-15CB60AC2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0182C4C5-4840-BB68-368A-19758268A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990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12F45284-99C5-5056-2BA5-3830322B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F7855214-EF00-A99E-1606-619196E02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91C3E72D-4846-9E8C-661A-AB776ACC3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762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98AF818A-A99A-665F-417F-C576BD4A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5E948401-4D48-8AF6-CF0A-292357552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9A6E2C16-D746-A4ED-E2D0-3E5678907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791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CD896560-2C94-FA8A-74E7-40A1BBF09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>
            <a:extLst>
              <a:ext uri="{FF2B5EF4-FFF2-40B4-BE49-F238E27FC236}">
                <a16:creationId xmlns:a16="http://schemas.microsoft.com/office/drawing/2014/main" id="{3AF963A6-C596-5A29-F0CA-9316BD9CD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>
            <a:extLst>
              <a:ext uri="{FF2B5EF4-FFF2-40B4-BE49-F238E27FC236}">
                <a16:creationId xmlns:a16="http://schemas.microsoft.com/office/drawing/2014/main" id="{383DC12B-F414-C47F-DB3B-F447802D6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119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242318A7-D884-90E4-47DB-C6E3C2229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>
            <a:extLst>
              <a:ext uri="{FF2B5EF4-FFF2-40B4-BE49-F238E27FC236}">
                <a16:creationId xmlns:a16="http://schemas.microsoft.com/office/drawing/2014/main" id="{FABD05B0-1AB3-D3C8-1C2F-896F2C34A4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>
            <a:extLst>
              <a:ext uri="{FF2B5EF4-FFF2-40B4-BE49-F238E27FC236}">
                <a16:creationId xmlns:a16="http://schemas.microsoft.com/office/drawing/2014/main" id="{9CB98187-B302-7791-D742-10A8F7C29F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293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B735AC6D-89EE-D3D3-2A37-51A9AB783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>
            <a:extLst>
              <a:ext uri="{FF2B5EF4-FFF2-40B4-BE49-F238E27FC236}">
                <a16:creationId xmlns:a16="http://schemas.microsoft.com/office/drawing/2014/main" id="{0EDEA233-14B8-E755-CC45-1D151366BE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>
            <a:extLst>
              <a:ext uri="{FF2B5EF4-FFF2-40B4-BE49-F238E27FC236}">
                <a16:creationId xmlns:a16="http://schemas.microsoft.com/office/drawing/2014/main" id="{11AE89CA-DA3B-9FB0-3BC4-0DE74AE43E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585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FE1F5EDB-7277-FF84-C8AD-5238CACF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>
            <a:extLst>
              <a:ext uri="{FF2B5EF4-FFF2-40B4-BE49-F238E27FC236}">
                <a16:creationId xmlns:a16="http://schemas.microsoft.com/office/drawing/2014/main" id="{59048258-5869-17E6-0A19-FAC943B83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>
            <a:extLst>
              <a:ext uri="{FF2B5EF4-FFF2-40B4-BE49-F238E27FC236}">
                <a16:creationId xmlns:a16="http://schemas.microsoft.com/office/drawing/2014/main" id="{B3A9EE12-B6FD-F704-B62B-49240473DC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728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5ee86830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65ee86830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DDD1EB5A-99BF-9E65-AE0B-5520B42E9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B6D7BC77-0E34-0CAC-229D-C9F6F84926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99AD3413-71D4-8693-E3AB-39F6121BBD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099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B3439EE8-33BE-B3E0-31BE-E21F3A3B7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D14FF7B3-0DBB-68B8-4844-3C293A0B8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02C1DF7E-7441-C981-0A2E-1347E2EE2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48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SQLQuery_SP_BalancePerCustomer.sq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SQLQuery_SP_DailyTransaction.sql" TargetMode="External"/><Relationship Id="rId5" Type="http://schemas.openxmlformats.org/officeDocument/2006/relationships/hyperlink" Target="SQLQuery_Create_DimTable_FactTransaction.sql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account/accomplishments/verify/CUHCV7W7CAEG?utm_source=link&amp;utm_medium=certificate&amp;utm_content=cert_image&amp;utm_campaign=sharing_cta&amp;utm_product=course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forage-uploads-prod.s3.amazonaws.com/completion-certificates/KPMG%20AU/m7W4GMqeT3bh9Nb2c_KPMG%20AU_kp99aWJQvApPEXQAz_1700457032693_completion_certificate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ursera.org/account/accomplishments/verify/2XAQ7ULX9JQE" TargetMode="External"/><Relationship Id="rId5" Type="http://schemas.openxmlformats.org/officeDocument/2006/relationships/hyperlink" Target="https://www.coursera.org/account/accomplishments/specialization/CHHK7865CYJA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hyperlink" Target="https://drive.google.com/file/d/17eWZTMJvXjxuJUO9lgJkCgddticmNp-P/view?usp=drive_link" TargetMode="Externa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8025" y="946817"/>
            <a:ext cx="6239100" cy="16619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3200" b="1" i="0" u="none" strike="noStrike" cap="none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Designing a data warehouse and </a:t>
            </a:r>
            <a:r>
              <a:rPr lang="tr-TR" sz="3200" b="1" i="0" u="none" strike="noStrike" cap="none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implementing stored procedures</a:t>
            </a:r>
            <a:endParaRPr sz="1200" b="0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3179822"/>
            <a:ext cx="7289100" cy="4924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ID/X Partners</a:t>
            </a:r>
            <a:r>
              <a:rPr lang="en" sz="2000" b="0" i="0" u="none" strike="noStrike" cap="none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- </a:t>
            </a:r>
            <a:r>
              <a:rPr lang="en" sz="2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Engineer</a:t>
            </a:r>
            <a:endParaRPr sz="20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900" y="3699700"/>
            <a:ext cx="4392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12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Sayid Mufaqih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5">
            <a:alphaModFix/>
          </a:blip>
          <a:srcRect t="2079" b="2079"/>
          <a:stretch/>
        </p:blipFill>
        <p:spPr>
          <a:xfrm>
            <a:off x="2246350" y="256450"/>
            <a:ext cx="1328711" cy="4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FB1A2E50-E764-39BD-ACCF-A09D2C5C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BA0082E9-94DC-933A-6484-3432C75C2EA2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12192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4FBDF14C-4230-9E9B-01D3-9E231E52AB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>
            <a:extLst>
              <a:ext uri="{FF2B5EF4-FFF2-40B4-BE49-F238E27FC236}">
                <a16:creationId xmlns:a16="http://schemas.microsoft.com/office/drawing/2014/main" id="{7025D561-E0B1-B06F-0B29-B8312E7B158C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3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Create ETL Job for Dimension Table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62B15-B279-B752-D5A9-6CBEEEF3B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66" y="1190319"/>
            <a:ext cx="4623774" cy="806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7B5A5-75B0-7AE4-1CC0-38B1DD959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66" y="2137035"/>
            <a:ext cx="4623774" cy="843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53AE42-6F69-43BD-A0AC-269C9819C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66" y="3094619"/>
            <a:ext cx="4858428" cy="1934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111D0-A2F3-7CBD-73E6-448DAAA4EBDA}"/>
              </a:ext>
            </a:extLst>
          </p:cNvPr>
          <p:cNvSpPr txBox="1"/>
          <p:nvPr/>
        </p:nvSpPr>
        <p:spPr>
          <a:xfrm>
            <a:off x="5617506" y="1197601"/>
            <a:ext cx="2682462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/>
              <a:t>Transfer data from source (account) to dimention table (DimAccount)</a:t>
            </a:r>
            <a:endParaRPr lang="id-ID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F8EBCE-BB5C-92AE-3F15-E7AFA908BE0C}"/>
              </a:ext>
            </a:extLst>
          </p:cNvPr>
          <p:cNvSpPr txBox="1"/>
          <p:nvPr/>
        </p:nvSpPr>
        <p:spPr>
          <a:xfrm>
            <a:off x="3248722" y="3094619"/>
            <a:ext cx="1727432" cy="553998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/>
              <a:t>Use </a:t>
            </a:r>
            <a:r>
              <a:rPr lang="en-GB" sz="1000" dirty="0" err="1"/>
              <a:t>tMap</a:t>
            </a:r>
            <a:r>
              <a:rPr lang="en-GB" sz="1000" dirty="0"/>
              <a:t> to carry out data manipulation according to needs</a:t>
            </a:r>
            <a:endParaRPr lang="id-ID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408CD-AA73-F861-1840-98B08B5C6698}"/>
              </a:ext>
            </a:extLst>
          </p:cNvPr>
          <p:cNvSpPr txBox="1"/>
          <p:nvPr/>
        </p:nvSpPr>
        <p:spPr>
          <a:xfrm>
            <a:off x="3736374" y="4612741"/>
            <a:ext cx="1618920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/>
              <a:t>Use </a:t>
            </a:r>
            <a:r>
              <a:rPr lang="en-GB" sz="1000" dirty="0" err="1"/>
              <a:t>tUniqRow</a:t>
            </a:r>
            <a:r>
              <a:rPr lang="en-GB" sz="1000" dirty="0"/>
              <a:t> to </a:t>
            </a:r>
            <a:r>
              <a:rPr lang="en-GB" sz="1000" dirty="0" err="1"/>
              <a:t>retrive</a:t>
            </a:r>
            <a:r>
              <a:rPr lang="en-GB" sz="1000" dirty="0"/>
              <a:t> only unique values</a:t>
            </a:r>
            <a:endParaRPr lang="id-ID" sz="1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99D53-748E-08FC-2865-22E1F9E0E4BC}"/>
              </a:ext>
            </a:extLst>
          </p:cNvPr>
          <p:cNvCxnSpPr>
            <a:cxnSpLocks/>
          </p:cNvCxnSpPr>
          <p:nvPr/>
        </p:nvCxnSpPr>
        <p:spPr>
          <a:xfrm flipH="1">
            <a:off x="2668859" y="3371618"/>
            <a:ext cx="562532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C362A6-92A4-49C0-6386-8409B2FBF9C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523785" y="4401015"/>
            <a:ext cx="212589" cy="41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633FEE-EAFC-BC0B-4B75-8D8EB74F9587}"/>
              </a:ext>
            </a:extLst>
          </p:cNvPr>
          <p:cNvSpPr txBox="1"/>
          <p:nvPr/>
        </p:nvSpPr>
        <p:spPr>
          <a:xfrm>
            <a:off x="5617506" y="2139084"/>
            <a:ext cx="2682462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/>
              <a:t>Transfer data from source (branch) to dimention table (DimBranch)</a:t>
            </a:r>
            <a:endParaRPr lang="id-ID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E0BDC3-B70A-DB60-E17D-890BBC3A3B85}"/>
              </a:ext>
            </a:extLst>
          </p:cNvPr>
          <p:cNvSpPr txBox="1"/>
          <p:nvPr/>
        </p:nvSpPr>
        <p:spPr>
          <a:xfrm>
            <a:off x="5679645" y="3738681"/>
            <a:ext cx="2857421" cy="646331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/>
              <a:t>Transfer data from source (customer,state,city) to dimention table (DimAccount)</a:t>
            </a:r>
            <a:endParaRPr lang="id-ID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131EE1-3247-079A-2BDB-A9F810084519}"/>
              </a:ext>
            </a:extLst>
          </p:cNvPr>
          <p:cNvSpPr txBox="1"/>
          <p:nvPr/>
        </p:nvSpPr>
        <p:spPr>
          <a:xfrm>
            <a:off x="5583680" y="4414463"/>
            <a:ext cx="30378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000" dirty="0"/>
              <a:t>DimCustomer is formed from the combination of the customer, city and state tables to retrieve the CityName and StateName columns.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8920F6-3CD5-F60D-2517-3519712CAB6F}"/>
              </a:ext>
            </a:extLst>
          </p:cNvPr>
          <p:cNvSpPr txBox="1"/>
          <p:nvPr/>
        </p:nvSpPr>
        <p:spPr>
          <a:xfrm>
            <a:off x="5520862" y="2647998"/>
            <a:ext cx="3474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DimAccount and DimBranch</a:t>
            </a:r>
            <a:r>
              <a:rPr lang="id-ID" sz="1000" dirty="0"/>
              <a:t> table columns follow the columns</a:t>
            </a:r>
            <a:r>
              <a:rPr lang="tr-TR" sz="1000" dirty="0"/>
              <a:t> </a:t>
            </a:r>
            <a:r>
              <a:rPr lang="id-ID" sz="1000" dirty="0"/>
              <a:t>of the existing table from the source.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6FBC1A-854D-90EB-0666-C5721A979E80}"/>
              </a:ext>
            </a:extLst>
          </p:cNvPr>
          <p:cNvCxnSpPr>
            <a:endCxn id="3" idx="3"/>
          </p:cNvCxnSpPr>
          <p:nvPr/>
        </p:nvCxnSpPr>
        <p:spPr>
          <a:xfrm flipH="1">
            <a:off x="5120640" y="1397656"/>
            <a:ext cx="496866" cy="19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23ED00-49C8-BE24-720B-B629124D574A}"/>
              </a:ext>
            </a:extLst>
          </p:cNvPr>
          <p:cNvCxnSpPr>
            <a:stCxn id="20" idx="1"/>
            <a:endCxn id="5" idx="3"/>
          </p:cNvCxnSpPr>
          <p:nvPr/>
        </p:nvCxnSpPr>
        <p:spPr>
          <a:xfrm flipH="1">
            <a:off x="5120640" y="2369917"/>
            <a:ext cx="496866" cy="188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26D81E-D61C-4FC2-FD42-44B70F7A67E2}"/>
              </a:ext>
            </a:extLst>
          </p:cNvPr>
          <p:cNvCxnSpPr>
            <a:stCxn id="21" idx="1"/>
            <a:endCxn id="7" idx="3"/>
          </p:cNvCxnSpPr>
          <p:nvPr/>
        </p:nvCxnSpPr>
        <p:spPr>
          <a:xfrm flipH="1">
            <a:off x="5355294" y="4061847"/>
            <a:ext cx="324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4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05B32C91-A2F7-4599-B304-89E814ADE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59EBCA33-78CE-4C54-3E51-B6E1C918A386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12192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1F116526-13F5-8883-5585-68DC32D2A54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2FD8AD-7864-945C-E103-30D63F4B7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00" y="1318751"/>
            <a:ext cx="5137093" cy="169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4BDBA-E665-19BC-EAD1-381611D16C9C}"/>
              </a:ext>
            </a:extLst>
          </p:cNvPr>
          <p:cNvSpPr txBox="1"/>
          <p:nvPr/>
        </p:nvSpPr>
        <p:spPr>
          <a:xfrm>
            <a:off x="5971772" y="1311317"/>
            <a:ext cx="2747882" cy="138499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200" dirty="0"/>
              <a:t>F</a:t>
            </a:r>
            <a:r>
              <a:rPr lang="en-US" sz="1200" dirty="0"/>
              <a:t>or </a:t>
            </a:r>
            <a:r>
              <a:rPr lang="en-US" sz="1200" dirty="0" err="1"/>
              <a:t>DimCustomer</a:t>
            </a:r>
            <a:r>
              <a:rPr lang="en-US" sz="1200" dirty="0"/>
              <a:t> tables, format the column stored is </a:t>
            </a:r>
            <a:r>
              <a:rPr lang="en-US" sz="1200" dirty="0" err="1"/>
              <a:t>CustomerID</a:t>
            </a:r>
            <a:r>
              <a:rPr lang="en-US" sz="1200" dirty="0"/>
              <a:t>, </a:t>
            </a:r>
            <a:r>
              <a:rPr lang="en-US" sz="1200" dirty="0" err="1"/>
              <a:t>CustomerName,Address,CityName,StateName,Age,Gender</a:t>
            </a:r>
            <a:r>
              <a:rPr lang="en-US" sz="1200" dirty="0"/>
              <a:t>, Email. All data from that column is changed be capitalized except for columns </a:t>
            </a:r>
            <a:r>
              <a:rPr lang="en-US" sz="1200" dirty="0" err="1"/>
              <a:t>CustomerID</a:t>
            </a:r>
            <a:r>
              <a:rPr lang="en-US" sz="1200" dirty="0"/>
              <a:t>, Age and Email</a:t>
            </a:r>
            <a:endParaRPr lang="id-ID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B99BD-8DC5-4E97-AB8A-3CD54D9C4F2A}"/>
              </a:ext>
            </a:extLst>
          </p:cNvPr>
          <p:cNvSpPr txBox="1"/>
          <p:nvPr/>
        </p:nvSpPr>
        <p:spPr>
          <a:xfrm>
            <a:off x="270027" y="904425"/>
            <a:ext cx="4527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tMap used to transform data in DimCustomer</a:t>
            </a:r>
            <a:endParaRPr lang="id-ID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63BFF-F93B-A74E-F1DB-82E036A028D8}"/>
              </a:ext>
            </a:extLst>
          </p:cNvPr>
          <p:cNvSpPr txBox="1"/>
          <p:nvPr/>
        </p:nvSpPr>
        <p:spPr>
          <a:xfrm>
            <a:off x="1759567" y="3379892"/>
            <a:ext cx="3037857" cy="830997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id-ID" sz="1200" dirty="0"/>
              <a:t>DimCustomer is formed from the combination of the customer, city and state tables to retrieve the CityName and StateName columns.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F8465-5598-34FC-3B68-C8D7BDF5A7F0}"/>
              </a:ext>
            </a:extLst>
          </p:cNvPr>
          <p:cNvCxnSpPr>
            <a:stCxn id="9" idx="0"/>
          </p:cNvCxnSpPr>
          <p:nvPr/>
        </p:nvCxnSpPr>
        <p:spPr>
          <a:xfrm flipV="1">
            <a:off x="3278496" y="1492184"/>
            <a:ext cx="542655" cy="1887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C8016D2-F540-88E7-9054-94EBDD3B140F}"/>
              </a:ext>
            </a:extLst>
          </p:cNvPr>
          <p:cNvSpPr/>
          <p:nvPr/>
        </p:nvSpPr>
        <p:spPr>
          <a:xfrm>
            <a:off x="1940312" y="1570939"/>
            <a:ext cx="282498" cy="1224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6EBA21-51E2-18C1-A7F5-A9E0801CEE73}"/>
              </a:ext>
            </a:extLst>
          </p:cNvPr>
          <p:cNvCxnSpPr>
            <a:cxnSpLocks/>
          </p:cNvCxnSpPr>
          <p:nvPr/>
        </p:nvCxnSpPr>
        <p:spPr>
          <a:xfrm>
            <a:off x="2253746" y="2189615"/>
            <a:ext cx="1024749" cy="1190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49AFF4-D3D5-91EF-5C20-6D70EDFAA2A3}"/>
              </a:ext>
            </a:extLst>
          </p:cNvPr>
          <p:cNvCxnSpPr/>
          <p:nvPr/>
        </p:nvCxnSpPr>
        <p:spPr>
          <a:xfrm flipH="1">
            <a:off x="5460237" y="1836234"/>
            <a:ext cx="511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575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B49DADB0-3687-066A-2FE5-3CA928DB7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7A7A1E7F-5DAD-5643-3185-5B1CA8993DA6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12192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3E22C5FB-005F-2D25-1FA6-A1AB2CAB35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27201-6E10-D6C2-D03D-13D839B2D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54" y="1264286"/>
            <a:ext cx="2340296" cy="3005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440BD-C000-6420-B531-16D16C5B6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077" y="1264286"/>
            <a:ext cx="3231340" cy="2418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80257E-AE27-C958-5677-2FEBDC354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603" y="1264286"/>
            <a:ext cx="2567521" cy="25538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429249-CC3B-4047-80EE-2D650E7EF7C4}"/>
              </a:ext>
            </a:extLst>
          </p:cNvPr>
          <p:cNvSpPr txBox="1"/>
          <p:nvPr/>
        </p:nvSpPr>
        <p:spPr>
          <a:xfrm>
            <a:off x="2876604" y="754090"/>
            <a:ext cx="256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Result </a:t>
            </a:r>
            <a:r>
              <a:rPr lang="tr-TR" sz="1200" dirty="0"/>
              <a:t>: DimBranch table in DWH database</a:t>
            </a:r>
            <a:endParaRPr lang="id-ID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738681-4BB2-1998-967D-7A4ACACFB27C}"/>
              </a:ext>
            </a:extLst>
          </p:cNvPr>
          <p:cNvSpPr txBox="1"/>
          <p:nvPr/>
        </p:nvSpPr>
        <p:spPr>
          <a:xfrm>
            <a:off x="5678393" y="754090"/>
            <a:ext cx="323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Result </a:t>
            </a:r>
            <a:r>
              <a:rPr lang="tr-TR" sz="1200" dirty="0"/>
              <a:t>: DimCustomer table in DWH database</a:t>
            </a:r>
            <a:endParaRPr lang="id-ID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E2280E-7210-98A3-9E65-696BF02CC94C}"/>
              </a:ext>
            </a:extLst>
          </p:cNvPr>
          <p:cNvSpPr txBox="1"/>
          <p:nvPr/>
        </p:nvSpPr>
        <p:spPr>
          <a:xfrm>
            <a:off x="230353" y="754090"/>
            <a:ext cx="234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Result </a:t>
            </a:r>
            <a:r>
              <a:rPr lang="tr-TR" sz="1200" dirty="0"/>
              <a:t>: DimAccount table in DWH database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152570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Create ETL Job for Fact Table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6CAC1-C084-6E2A-A4A7-44374F4C0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53" y="1264730"/>
            <a:ext cx="7868748" cy="2648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BE160D-1259-A8E0-DDE8-9C61B58FD23D}"/>
              </a:ext>
            </a:extLst>
          </p:cNvPr>
          <p:cNvSpPr txBox="1"/>
          <p:nvPr/>
        </p:nvSpPr>
        <p:spPr>
          <a:xfrm>
            <a:off x="3541097" y="3478231"/>
            <a:ext cx="1066808" cy="769441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Use </a:t>
            </a:r>
            <a:r>
              <a:rPr lang="en-GB" sz="1100" dirty="0" err="1"/>
              <a:t>tUnite</a:t>
            </a:r>
            <a:r>
              <a:rPr lang="en-GB" sz="1100" dirty="0"/>
              <a:t> to combine data from different sources</a:t>
            </a:r>
            <a:endParaRPr lang="id-ID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8B474-8D2B-B73E-15BD-4FC94BC1740A}"/>
              </a:ext>
            </a:extLst>
          </p:cNvPr>
          <p:cNvSpPr txBox="1"/>
          <p:nvPr/>
        </p:nvSpPr>
        <p:spPr>
          <a:xfrm>
            <a:off x="4859089" y="3478231"/>
            <a:ext cx="1168871" cy="600164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Use </a:t>
            </a:r>
            <a:r>
              <a:rPr lang="en-GB" sz="1100" dirty="0" err="1"/>
              <a:t>tUniqRow</a:t>
            </a:r>
            <a:r>
              <a:rPr lang="en-GB" sz="1100" dirty="0"/>
              <a:t> to </a:t>
            </a:r>
            <a:r>
              <a:rPr lang="en-GB" sz="1100" dirty="0" err="1"/>
              <a:t>retrive</a:t>
            </a:r>
            <a:r>
              <a:rPr lang="en-GB" sz="1100" dirty="0"/>
              <a:t> only unique values</a:t>
            </a:r>
            <a:endParaRPr lang="id-ID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AB448-37D9-FAE1-18D9-2B3AE432B89C}"/>
              </a:ext>
            </a:extLst>
          </p:cNvPr>
          <p:cNvSpPr txBox="1"/>
          <p:nvPr/>
        </p:nvSpPr>
        <p:spPr>
          <a:xfrm>
            <a:off x="6279145" y="3480197"/>
            <a:ext cx="1168871" cy="600164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/>
              <a:t>Use </a:t>
            </a:r>
            <a:r>
              <a:rPr lang="en-GB" sz="1100" dirty="0" err="1"/>
              <a:t>tMap</a:t>
            </a:r>
            <a:r>
              <a:rPr lang="en-GB" sz="1100" dirty="0"/>
              <a:t> to </a:t>
            </a:r>
            <a:r>
              <a:rPr lang="tr-TR" sz="1100" dirty="0"/>
              <a:t>mapping the data</a:t>
            </a:r>
            <a:endParaRPr lang="id-ID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0376B-52A4-7954-638F-05391E9A3BDE}"/>
              </a:ext>
            </a:extLst>
          </p:cNvPr>
          <p:cNvSpPr txBox="1"/>
          <p:nvPr/>
        </p:nvSpPr>
        <p:spPr>
          <a:xfrm>
            <a:off x="6091677" y="891142"/>
            <a:ext cx="262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000" dirty="0"/>
              <a:t>All Fact table columns follow the columns</a:t>
            </a:r>
          </a:p>
          <a:p>
            <a:r>
              <a:rPr lang="id-ID" sz="1000" dirty="0"/>
              <a:t>of the existing table from the source.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227098-28C8-9AE2-9AD6-A3B9B5E696A2}"/>
              </a:ext>
            </a:extLst>
          </p:cNvPr>
          <p:cNvCxnSpPr>
            <a:cxnSpLocks/>
          </p:cNvCxnSpPr>
          <p:nvPr/>
        </p:nvCxnSpPr>
        <p:spPr>
          <a:xfrm flipV="1">
            <a:off x="4067333" y="2976362"/>
            <a:ext cx="0" cy="50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CC329-D909-99D5-B076-DBAE2EDE372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253679" y="2929315"/>
            <a:ext cx="189846" cy="54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C78A2-C9E9-A871-A847-65FC21E5F3B6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861717" y="2976362"/>
            <a:ext cx="1864" cy="503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7DBFE49-E631-9ADD-C48A-4B575E176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450" y="1297235"/>
            <a:ext cx="3645292" cy="60803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C52726-168F-0ED4-9500-3C7CEB17149E}"/>
              </a:ext>
            </a:extLst>
          </p:cNvPr>
          <p:cNvCxnSpPr/>
          <p:nvPr/>
        </p:nvCxnSpPr>
        <p:spPr>
          <a:xfrm flipV="1">
            <a:off x="6861717" y="1911256"/>
            <a:ext cx="386576" cy="52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2E9CD046-377A-7632-425F-46C64A7A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>
            <a:extLst>
              <a:ext uri="{FF2B5EF4-FFF2-40B4-BE49-F238E27FC236}">
                <a16:creationId xmlns:a16="http://schemas.microsoft.com/office/drawing/2014/main" id="{05E3AD31-2911-8FED-DA8C-D6545518E015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>
            <a:extLst>
              <a:ext uri="{FF2B5EF4-FFF2-40B4-BE49-F238E27FC236}">
                <a16:creationId xmlns:a16="http://schemas.microsoft.com/office/drawing/2014/main" id="{5A62B370-F42B-976A-48D8-FD36C54254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F3AA14-A53F-09F9-867F-A1384A4D5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89" y="1006288"/>
            <a:ext cx="2961770" cy="3867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F4A88-DC81-64FF-3993-27D755913F9E}"/>
              </a:ext>
            </a:extLst>
          </p:cNvPr>
          <p:cNvSpPr txBox="1"/>
          <p:nvPr/>
        </p:nvSpPr>
        <p:spPr>
          <a:xfrm>
            <a:off x="517410" y="635470"/>
            <a:ext cx="415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Result </a:t>
            </a:r>
            <a:r>
              <a:rPr lang="tr-TR" dirty="0"/>
              <a:t>: FactTransaction table in DWH database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9466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460B1DF1-7191-EDCA-03C4-8B8E587D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>
            <a:extLst>
              <a:ext uri="{FF2B5EF4-FFF2-40B4-BE49-F238E27FC236}">
                <a16:creationId xmlns:a16="http://schemas.microsoft.com/office/drawing/2014/main" id="{3E46DC85-80C7-5CAF-0467-7696BED55F9D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>
            <a:extLst>
              <a:ext uri="{FF2B5EF4-FFF2-40B4-BE49-F238E27FC236}">
                <a16:creationId xmlns:a16="http://schemas.microsoft.com/office/drawing/2014/main" id="{10BFA2ED-08B6-88DF-9008-4685B0DD99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>
            <a:extLst>
              <a:ext uri="{FF2B5EF4-FFF2-40B4-BE49-F238E27FC236}">
                <a16:creationId xmlns:a16="http://schemas.microsoft.com/office/drawing/2014/main" id="{9D004AAE-FBD4-6C08-8DE2-3FDAEA5A47C1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5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Create Stored Procedure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96F25-B328-59AF-CB14-217B0E4A54DA}"/>
              </a:ext>
            </a:extLst>
          </p:cNvPr>
          <p:cNvSpPr txBox="1"/>
          <p:nvPr/>
        </p:nvSpPr>
        <p:spPr>
          <a:xfrm>
            <a:off x="840059" y="1405054"/>
            <a:ext cx="692119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Create two Stored Procedures (SP) with parameters, to help them get a summary of the data quickly. The requested Stored Procedure is:</a:t>
            </a:r>
            <a:endParaRPr lang="tr-TR" b="1" dirty="0"/>
          </a:p>
          <a:p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id-ID" b="1" dirty="0"/>
              <a:t>DailyTransaction</a:t>
            </a:r>
            <a:r>
              <a:rPr lang="id-ID" dirty="0"/>
              <a:t> (to calculate the number transactions along with the total nominal value every day)</a:t>
            </a:r>
            <a:endParaRPr lang="tr-TR" dirty="0"/>
          </a:p>
          <a:p>
            <a:pPr marL="342900" indent="-342900">
              <a:buFont typeface="+mj-lt"/>
              <a:buAutoNum type="arabicPeriod"/>
            </a:pP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BalancePerCustomer</a:t>
            </a:r>
            <a:r>
              <a:rPr lang="en-US" dirty="0"/>
              <a:t> (to find out remaining balance per customer)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8154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D2053-B16B-2004-EB31-1E32B5405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62" y="857834"/>
            <a:ext cx="4988731" cy="1989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061D4-D921-7B35-0BB8-CEEDB8663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62" y="3382118"/>
            <a:ext cx="303889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8F98E4-0708-BD81-3208-24D54F9ABFC3}"/>
              </a:ext>
            </a:extLst>
          </p:cNvPr>
          <p:cNvSpPr txBox="1"/>
          <p:nvPr/>
        </p:nvSpPr>
        <p:spPr>
          <a:xfrm>
            <a:off x="526354" y="5454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Stored Procedure</a:t>
            </a:r>
            <a:r>
              <a:rPr lang="tr-TR" b="1" dirty="0"/>
              <a:t> : </a:t>
            </a:r>
            <a:r>
              <a:rPr lang="id-ID" b="1" dirty="0"/>
              <a:t>DailyTransaction</a:t>
            </a:r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AAC8A-3E93-192B-0C93-85C35BBEC8B1}"/>
              </a:ext>
            </a:extLst>
          </p:cNvPr>
          <p:cNvSpPr txBox="1"/>
          <p:nvPr/>
        </p:nvSpPr>
        <p:spPr>
          <a:xfrm>
            <a:off x="526354" y="3074341"/>
            <a:ext cx="4631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/>
              <a:t>Result : </a:t>
            </a:r>
            <a:r>
              <a:rPr lang="id-ID" dirty="0"/>
              <a:t>DailyTransaction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94DDA226-5FBB-B1A7-3296-B5C97EC5F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>
            <a:extLst>
              <a:ext uri="{FF2B5EF4-FFF2-40B4-BE49-F238E27FC236}">
                <a16:creationId xmlns:a16="http://schemas.microsoft.com/office/drawing/2014/main" id="{5B8C90DD-8BB6-3E61-6971-3358CBD6587F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>
            <a:extLst>
              <a:ext uri="{FF2B5EF4-FFF2-40B4-BE49-F238E27FC236}">
                <a16:creationId xmlns:a16="http://schemas.microsoft.com/office/drawing/2014/main" id="{0201C8D2-A113-779F-5A7C-8BB6C84DE7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B094DE-BCCE-6135-79AB-D599FDECD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67" y="909937"/>
            <a:ext cx="4841100" cy="1783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763FB-8FDA-2406-317F-99323DFAF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50" y="2718846"/>
            <a:ext cx="2558817" cy="357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EC153-1886-3F57-C4A2-E574ADCE7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50" y="3676300"/>
            <a:ext cx="3905795" cy="866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A7BA41-1E48-C5A9-96EA-8DCB5D795067}"/>
              </a:ext>
            </a:extLst>
          </p:cNvPr>
          <p:cNvSpPr txBox="1"/>
          <p:nvPr/>
        </p:nvSpPr>
        <p:spPr>
          <a:xfrm>
            <a:off x="475050" y="5160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Stored Procedure</a:t>
            </a:r>
            <a:r>
              <a:rPr lang="tr-TR" b="1" dirty="0"/>
              <a:t> : BalancePerCustomer</a:t>
            </a:r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642D9-C3B8-B312-FBB6-E0AE07F02D43}"/>
              </a:ext>
            </a:extLst>
          </p:cNvPr>
          <p:cNvSpPr txBox="1"/>
          <p:nvPr/>
        </p:nvSpPr>
        <p:spPr>
          <a:xfrm>
            <a:off x="468448" y="33685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/>
              <a:t>Result : </a:t>
            </a:r>
            <a:r>
              <a:rPr lang="tr-TR" dirty="0"/>
              <a:t>BalancePerCustomer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1251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607C3324-2CAA-9C57-2121-3F56AA608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>
            <a:extLst>
              <a:ext uri="{FF2B5EF4-FFF2-40B4-BE49-F238E27FC236}">
                <a16:creationId xmlns:a16="http://schemas.microsoft.com/office/drawing/2014/main" id="{8812C03D-728E-5B44-25E7-A74A42264023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>
            <a:extLst>
              <a:ext uri="{FF2B5EF4-FFF2-40B4-BE49-F238E27FC236}">
                <a16:creationId xmlns:a16="http://schemas.microsoft.com/office/drawing/2014/main" id="{E623C903-C75A-721E-2EB6-250BB83FBE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C29ABA-B09C-2E01-74D6-03339FD66680}"/>
              </a:ext>
            </a:extLst>
          </p:cNvPr>
          <p:cNvSpPr txBox="1"/>
          <p:nvPr/>
        </p:nvSpPr>
        <p:spPr>
          <a:xfrm>
            <a:off x="876494" y="634947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/>
              <a:t>Link Github : Hasil pengerjaan SQL</a:t>
            </a:r>
          </a:p>
          <a:p>
            <a:pPr marL="228600" indent="-228600">
              <a:buAutoNum type="arabicPeriod"/>
            </a:pPr>
            <a:r>
              <a:rPr lang="tr-TR" sz="1200" dirty="0">
                <a:hlinkClick r:id="rId5" action="ppaction://hlinkfile"/>
              </a:rPr>
              <a:t>Dimention Table dan FactTransaction</a:t>
            </a:r>
            <a:endParaRPr lang="tr-TR" sz="1200" dirty="0"/>
          </a:p>
          <a:p>
            <a:pPr marL="228600" indent="-228600">
              <a:buAutoNum type="arabicPeriod"/>
            </a:pPr>
            <a:r>
              <a:rPr lang="tr-TR" sz="1200" dirty="0">
                <a:hlinkClick r:id="rId6" action="ppaction://hlinkfile"/>
              </a:rPr>
              <a:t>Stored procedure DailyTransaction</a:t>
            </a:r>
            <a:endParaRPr lang="tr-TR" sz="1200" dirty="0"/>
          </a:p>
          <a:p>
            <a:pPr marL="228600" indent="-228600">
              <a:buAutoNum type="arabicPeriod"/>
            </a:pPr>
            <a:r>
              <a:rPr lang="tr-TR" sz="1200" dirty="0">
                <a:hlinkClick r:id="rId7" action="ppaction://hlinkfile"/>
              </a:rPr>
              <a:t>Stored procedure BalancePerCustomer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5509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625" y="4140050"/>
            <a:ext cx="22574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E35D91-F188-3141-BDF8-5E7EA5886869}"/>
              </a:ext>
            </a:extLst>
          </p:cNvPr>
          <p:cNvGrpSpPr/>
          <p:nvPr/>
        </p:nvGrpSpPr>
        <p:grpSpPr>
          <a:xfrm>
            <a:off x="5105700" y="959175"/>
            <a:ext cx="3504600" cy="1864782"/>
            <a:chOff x="5105700" y="959175"/>
            <a:chExt cx="3504600" cy="1864782"/>
          </a:xfrm>
        </p:grpSpPr>
        <p:sp>
          <p:nvSpPr>
            <p:cNvPr id="76" name="Google Shape;76;p3"/>
            <p:cNvSpPr txBox="1"/>
            <p:nvPr/>
          </p:nvSpPr>
          <p:spPr>
            <a:xfrm>
              <a:off x="5105700" y="959175"/>
              <a:ext cx="350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tr-TR" sz="2000" b="0" i="0" u="none" strike="noStrike" cap="none" dirty="0">
                  <a:solidFill>
                    <a:srgbClr val="000000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Sayid Mufaqih</a:t>
              </a:r>
              <a:endParaRPr sz="2000" b="0" i="0" u="none" strike="noStrike" cap="none" dirty="0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sp>
          <p:nvSpPr>
            <p:cNvPr id="78" name="Google Shape;78;p3"/>
            <p:cNvSpPr txBox="1"/>
            <p:nvPr/>
          </p:nvSpPr>
          <p:spPr>
            <a:xfrm>
              <a:off x="5105700" y="1319992"/>
              <a:ext cx="35046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GB" sz="1200" b="0" i="0" u="none" strike="noStrike" cap="none" dirty="0">
                  <a:solidFill>
                    <a:srgbClr val="019FAB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Teacher</a:t>
              </a:r>
              <a:endParaRPr sz="1200" b="0" i="0" u="none" strike="noStrike" cap="none" dirty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sp>
          <p:nvSpPr>
            <p:cNvPr id="79" name="Google Shape;79;p3"/>
            <p:cNvSpPr txBox="1"/>
            <p:nvPr/>
          </p:nvSpPr>
          <p:spPr>
            <a:xfrm>
              <a:off x="5105700" y="1808325"/>
              <a:ext cx="3504600" cy="1015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tr-TR" sz="1200" dirty="0">
                  <a:latin typeface="Rubik Medium"/>
                  <a:ea typeface="Rubik Medium"/>
                  <a:cs typeface="Rubik Medium"/>
                  <a:sym typeface="Rubik Medium"/>
                </a:rPr>
                <a:t>I’m </a:t>
              </a:r>
              <a:r>
                <a:rPr lang="en-GB" sz="1200" dirty="0">
                  <a:latin typeface="Rubik Medium"/>
                  <a:ea typeface="Rubik Medium"/>
                  <a:cs typeface="Rubik Medium"/>
                  <a:sym typeface="Rubik Medium"/>
                </a:rPr>
                <a:t>currently a teacher </a:t>
              </a:r>
              <a:r>
                <a:rPr lang="tr-TR" sz="1200" dirty="0">
                  <a:latin typeface="Rubik Medium"/>
                  <a:ea typeface="Rubik Medium"/>
                  <a:cs typeface="Rubik Medium"/>
                  <a:sym typeface="Rubik Medium"/>
                </a:rPr>
                <a:t>but have</a:t>
              </a:r>
              <a:r>
                <a:rPr lang="en-GB" sz="1200" dirty="0">
                  <a:latin typeface="Rubik Medium"/>
                  <a:ea typeface="Rubik Medium"/>
                  <a:cs typeface="Rubik Medium"/>
                  <a:sym typeface="Rubik Medium"/>
                </a:rPr>
                <a:t> passion in building databases and implementing ETL process through various technology</a:t>
              </a:r>
              <a:r>
                <a:rPr lang="tr-TR" sz="1200" dirty="0">
                  <a:latin typeface="Rubik Medium"/>
                  <a:ea typeface="Rubik Medium"/>
                  <a:cs typeface="Rubik Medium"/>
                  <a:sym typeface="Rubik Medium"/>
                </a:rPr>
                <a:t>. </a:t>
              </a:r>
              <a:endParaRPr sz="12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endParaRPr>
            </a:p>
          </p:txBody>
        </p:sp>
      </p:grpSp>
      <p:sp>
        <p:nvSpPr>
          <p:cNvPr id="80" name="Google Shape;80;p3"/>
          <p:cNvSpPr txBox="1"/>
          <p:nvPr/>
        </p:nvSpPr>
        <p:spPr>
          <a:xfrm>
            <a:off x="401372" y="2645432"/>
            <a:ext cx="3504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tr-TR" sz="10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Bangunrejo, Lampung tengah</a:t>
            </a:r>
            <a:endParaRPr sz="10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696" y="3352622"/>
            <a:ext cx="172716" cy="16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625" y="2770602"/>
            <a:ext cx="191968" cy="1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1695" y="3099391"/>
            <a:ext cx="172717" cy="8879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405420" y="3219081"/>
            <a:ext cx="3504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tr-TR" sz="10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sayidmufaqih</a:t>
            </a:r>
            <a:endParaRPr sz="10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401372" y="2920287"/>
            <a:ext cx="3504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tr-TR" sz="10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sayidmufaqih03@gmail.com</a:t>
            </a:r>
            <a:endParaRPr sz="10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119C2-0F67-0C1E-7F2A-121ECE3A8B7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216" t="25470" r="20054" b="39841"/>
          <a:stretch/>
        </p:blipFill>
        <p:spPr>
          <a:xfrm>
            <a:off x="1300976" y="559677"/>
            <a:ext cx="1583474" cy="17841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5ee868302_0_1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65ee868302_0_1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65ee868302_0_130"/>
          <p:cNvSpPr txBox="1"/>
          <p:nvPr/>
        </p:nvSpPr>
        <p:spPr>
          <a:xfrm>
            <a:off x="340500" y="1406350"/>
            <a:ext cx="86532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Google Data Analytics Specialization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Link</a:t>
            </a:r>
            <a:r>
              <a:rPr lang="en" sz="14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			</a:t>
            </a:r>
            <a:r>
              <a:rPr lang="tr-TR" sz="1400" b="1" i="0" u="none" strike="noStrike" cap="none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January</a:t>
            </a:r>
            <a:r>
              <a:rPr lang="en" sz="1400" b="1" i="0" u="none" strike="noStrike" cap="none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</a:t>
            </a:r>
            <a:r>
              <a:rPr lang="tr-TR" sz="1400" b="1" i="0" u="none" strike="noStrike" cap="none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2024</a:t>
            </a:r>
            <a:endParaRPr lang="tr-TR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Business Analytics </a:t>
            </a:r>
            <a:r>
              <a:rPr lang="tr-TR" b="1" dirty="0">
                <a:latin typeface="Rubik"/>
                <a:ea typeface="Rubik"/>
                <a:cs typeface="Rubik"/>
                <a:sym typeface="Rubik"/>
              </a:rPr>
              <a:t>w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ith Excel: Elementary to Advanced 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Link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		December, 2023</a:t>
            </a: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KPMG-AU Data Analytics Job Simulation 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Link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			November, 2023</a:t>
            </a: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b="1" dirty="0">
                <a:latin typeface="Rubik"/>
                <a:ea typeface="Rubik"/>
                <a:cs typeface="Rubik"/>
                <a:sym typeface="Rubik"/>
              </a:rPr>
              <a:t>Programming for Everybody (Getting started with python) 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  <a:hlinkClick r:id="rId8"/>
              </a:rPr>
              <a:t>Link</a:t>
            </a:r>
            <a:r>
              <a:rPr lang="tr-TR" sz="14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	September, 2023</a:t>
            </a:r>
            <a:endParaRPr sz="1400"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" name="Google Shape;93;g265ee868302_0_130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Courses and </a:t>
            </a:r>
            <a:r>
              <a:rPr lang="en" sz="3000" b="1" i="0" u="none" strike="noStrike" cap="non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Certification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340500" y="1406350"/>
            <a:ext cx="5604600" cy="244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ID/X Partners, a company that collaborates with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Rakamin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Academy, offers virtual internship experiences in the fields of data engineering, data science, and software engineering. Their data engineering internship program allows participants to build and manage data warehouses for e-commerce clients, thereby improving problem-solving skills and the use of SQL in data processing</a:t>
            </a:r>
            <a:endParaRPr sz="16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 i="0" u="none" strike="noStrike" cap="non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887" y="1364951"/>
            <a:ext cx="22574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804AE0-87E7-0E98-C039-BB02C16A6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721314"/>
              </p:ext>
            </p:extLst>
          </p:nvPr>
        </p:nvGraphicFramePr>
        <p:xfrm>
          <a:off x="416312" y="1098539"/>
          <a:ext cx="8463000" cy="337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 i="0" u="none" strike="noStrike" cap="non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" name="Google Shape;113;g265ee868302_0_99"/>
          <p:cNvSpPr txBox="1"/>
          <p:nvPr/>
        </p:nvSpPr>
        <p:spPr>
          <a:xfrm>
            <a:off x="6473001" y="4636855"/>
            <a:ext cx="3089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Project explanation video </a:t>
            </a:r>
            <a:r>
              <a:rPr lang="en" sz="12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10"/>
              </a:rPr>
              <a:t>here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!</a:t>
            </a:r>
            <a:endParaRPr sz="12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Data Warehouse Creation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2BBA0-E5A4-EFE3-9412-A4D66BA1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161" t="13721" r="27646" b="8588"/>
          <a:stretch/>
        </p:blipFill>
        <p:spPr>
          <a:xfrm>
            <a:off x="291304" y="1574381"/>
            <a:ext cx="1980193" cy="2471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20FE64-FD8C-5303-D3F1-2217D83528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7" t="14313" r="64797" b="38631"/>
          <a:stretch/>
        </p:blipFill>
        <p:spPr>
          <a:xfrm>
            <a:off x="2410001" y="1574381"/>
            <a:ext cx="2520855" cy="1727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3936F9-EB5D-FE99-C253-539F7AB47A30}"/>
              </a:ext>
            </a:extLst>
          </p:cNvPr>
          <p:cNvSpPr txBox="1"/>
          <p:nvPr/>
        </p:nvSpPr>
        <p:spPr>
          <a:xfrm>
            <a:off x="265426" y="1188349"/>
            <a:ext cx="43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1. Restore database ‘sample.bak in SSMS’</a:t>
            </a:r>
          </a:p>
          <a:p>
            <a:endParaRPr lang="tr-TR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CC1A76-A414-2A5A-F7AB-36FADD2B9B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6170"/>
          <a:stretch/>
        </p:blipFill>
        <p:spPr>
          <a:xfrm>
            <a:off x="5916628" y="1574381"/>
            <a:ext cx="1292309" cy="28652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BDCBF3-7B00-272A-1D34-BF7A4D97231B}"/>
              </a:ext>
            </a:extLst>
          </p:cNvPr>
          <p:cNvSpPr txBox="1"/>
          <p:nvPr/>
        </p:nvSpPr>
        <p:spPr>
          <a:xfrm>
            <a:off x="7208937" y="1504376"/>
            <a:ext cx="180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Database ‘sample’ was sucessfully restored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23BC6C39-1A41-3473-5C09-EC0B77FA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D2855C55-274C-EF89-AE79-6517508371B3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14402FA2-D73D-2780-4F49-DCCFC67CB90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77B1C-F8CE-1626-22C3-571A7456ABDF}"/>
              </a:ext>
            </a:extLst>
          </p:cNvPr>
          <p:cNvSpPr txBox="1"/>
          <p:nvPr/>
        </p:nvSpPr>
        <p:spPr>
          <a:xfrm>
            <a:off x="4955520" y="1028889"/>
            <a:ext cx="2283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Create three dimention table : </a:t>
            </a:r>
            <a:r>
              <a:rPr lang="tr-TR" sz="1200" b="1" dirty="0"/>
              <a:t>DimAccount, DimCustomer, DimBranch </a:t>
            </a:r>
            <a:r>
              <a:rPr lang="tr-TR" sz="1200" dirty="0"/>
              <a:t>and </a:t>
            </a:r>
          </a:p>
          <a:p>
            <a:r>
              <a:rPr lang="tr-TR" sz="1200" dirty="0"/>
              <a:t>one fact table: </a:t>
            </a:r>
            <a:r>
              <a:rPr lang="tr-TR" sz="1200" b="1" dirty="0"/>
              <a:t>FactTransaction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67FC74-05AA-580D-B9F1-BCBF57D0E3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602"/>
          <a:stretch/>
        </p:blipFill>
        <p:spPr>
          <a:xfrm>
            <a:off x="505168" y="1155744"/>
            <a:ext cx="4238172" cy="2678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0E3515-1F00-A7B0-6627-EC855F7DA39F}"/>
              </a:ext>
            </a:extLst>
          </p:cNvPr>
          <p:cNvSpPr txBox="1"/>
          <p:nvPr/>
        </p:nvSpPr>
        <p:spPr>
          <a:xfrm>
            <a:off x="505168" y="570679"/>
            <a:ext cx="4066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2. Create new database named DWH as </a:t>
            </a:r>
            <a:r>
              <a:rPr lang="tr-TR" b="1" i="1" dirty="0"/>
              <a:t>Data Warehouse</a:t>
            </a:r>
          </a:p>
          <a:p>
            <a:endParaRPr lang="id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A30E37-BB33-00B0-8ACD-F25BB4CC0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520" y="2796985"/>
            <a:ext cx="3558048" cy="21608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1F88D7-4DB4-AE46-59BA-E19D67F14FED}"/>
              </a:ext>
            </a:extLst>
          </p:cNvPr>
          <p:cNvSpPr txBox="1"/>
          <p:nvPr/>
        </p:nvSpPr>
        <p:spPr>
          <a:xfrm>
            <a:off x="6007145" y="2487052"/>
            <a:ext cx="1873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Scheme in DWH Database</a:t>
            </a:r>
            <a:endParaRPr lang="id-ID" sz="1000" dirty="0"/>
          </a:p>
        </p:txBody>
      </p:sp>
    </p:spTree>
    <p:extLst>
      <p:ext uri="{BB962C8B-B14F-4D97-AF65-F5344CB8AC3E}">
        <p14:creationId xmlns:p14="http://schemas.microsoft.com/office/powerpoint/2010/main" val="419285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1D822-060A-8F18-8F60-A07FE285C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54" y="3146268"/>
            <a:ext cx="1414519" cy="143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208246-B94D-B109-7851-5127B59E9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153809"/>
            <a:ext cx="1758009" cy="1427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FF9197-D2B6-327D-B9F9-6F8A2BEC7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54" y="1307153"/>
            <a:ext cx="2444064" cy="1245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8FDD90-E490-F3AC-16EB-A5FD35F1B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514" y="3146268"/>
            <a:ext cx="1414520" cy="14036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7F8D0A-4A3E-6A3F-5B4E-FA59597FB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36" y="3153809"/>
            <a:ext cx="1764877" cy="1434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F4D243-9E2D-34C1-F1DE-C7B92CAC2F58}"/>
              </a:ext>
            </a:extLst>
          </p:cNvPr>
          <p:cNvSpPr txBox="1"/>
          <p:nvPr/>
        </p:nvSpPr>
        <p:spPr>
          <a:xfrm>
            <a:off x="294243" y="515187"/>
            <a:ext cx="708906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700" b="1" dirty="0">
                <a:latin typeface="Rubik"/>
                <a:cs typeface="Rubik"/>
              </a:rPr>
              <a:t>2. Connect and add data to</a:t>
            </a:r>
            <a:r>
              <a:rPr lang="id-ID" sz="2700" b="1" dirty="0">
                <a:latin typeface="Rubik"/>
                <a:cs typeface="Rubik"/>
              </a:rPr>
              <a:t> </a:t>
            </a:r>
            <a:r>
              <a:rPr lang="tr-TR" sz="2700" b="1" dirty="0">
                <a:latin typeface="Rubik"/>
                <a:cs typeface="Rubik"/>
              </a:rPr>
              <a:t>T</a:t>
            </a:r>
            <a:r>
              <a:rPr lang="id-ID" sz="2700" b="1" dirty="0">
                <a:latin typeface="Rubik"/>
                <a:cs typeface="Rubik"/>
              </a:rPr>
              <a:t>alend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6515F7-0CB7-0B6C-0A74-2817C139117E}"/>
              </a:ext>
            </a:extLst>
          </p:cNvPr>
          <p:cNvSpPr txBox="1"/>
          <p:nvPr/>
        </p:nvSpPr>
        <p:spPr>
          <a:xfrm>
            <a:off x="294243" y="1025397"/>
            <a:ext cx="244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1. Make project in Talend</a:t>
            </a:r>
            <a:endParaRPr lang="id-ID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CC0C4D-D566-C916-BB09-2FF71568BA32}"/>
              </a:ext>
            </a:extLst>
          </p:cNvPr>
          <p:cNvSpPr txBox="1"/>
          <p:nvPr/>
        </p:nvSpPr>
        <p:spPr>
          <a:xfrm>
            <a:off x="294243" y="2695340"/>
            <a:ext cx="304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2. Make connection for database sample and DWH</a:t>
            </a:r>
            <a:endParaRPr lang="id-ID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ECAA84-88ED-5166-49D6-636F4493E01A}"/>
              </a:ext>
            </a:extLst>
          </p:cNvPr>
          <p:cNvSpPr txBox="1"/>
          <p:nvPr/>
        </p:nvSpPr>
        <p:spPr>
          <a:xfrm>
            <a:off x="4542585" y="2692144"/>
            <a:ext cx="384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3. Make</a:t>
            </a:r>
            <a:r>
              <a:rPr lang="en-US" sz="1200" b="1" dirty="0"/>
              <a:t> schema in connection and set the table name, data type, etc. as appropriate</a:t>
            </a:r>
            <a:endParaRPr lang="id-ID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7ADB0-212E-2F8C-E5C2-A54C50354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8260" y="1302396"/>
            <a:ext cx="1375325" cy="13366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A15BEA55-7498-C512-D2EC-BCC46C9ED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658F1DC6-D5BC-BDDE-69A9-8EC8E1F5E042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B5DE743D-870C-E9A5-0CE0-5498901839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7C816-BA90-1016-2CBF-D42077C0C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47" y="827769"/>
            <a:ext cx="2298343" cy="2107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DDA73-A00D-DF81-F253-3E937A16E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877" y="827768"/>
            <a:ext cx="2325019" cy="21074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76A2D9-7F9D-9727-3676-B00A603D80F9}"/>
              </a:ext>
            </a:extLst>
          </p:cNvPr>
          <p:cNvSpPr txBox="1"/>
          <p:nvPr/>
        </p:nvSpPr>
        <p:spPr>
          <a:xfrm>
            <a:off x="313434" y="449926"/>
            <a:ext cx="3345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4. </a:t>
            </a:r>
            <a:r>
              <a:rPr lang="en-US" sz="1200" b="1" dirty="0"/>
              <a:t>Add a metadata file from </a:t>
            </a:r>
            <a:r>
              <a:rPr lang="tr-TR" sz="1200" b="1" dirty="0"/>
              <a:t>E</a:t>
            </a:r>
            <a:r>
              <a:rPr lang="en-US" sz="1200" b="1" dirty="0" err="1"/>
              <a:t>xcel</a:t>
            </a:r>
            <a:r>
              <a:rPr lang="en-US" sz="1200" b="1" dirty="0"/>
              <a:t> and CSV</a:t>
            </a:r>
            <a:endParaRPr lang="id-ID" sz="1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22258-BDD3-AEA3-E8B1-1EF725C11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2783" y="2720552"/>
            <a:ext cx="3065627" cy="22373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422063-CDEB-8700-EE59-11F4B6E2DC06}"/>
              </a:ext>
            </a:extLst>
          </p:cNvPr>
          <p:cNvSpPr txBox="1"/>
          <p:nvPr/>
        </p:nvSpPr>
        <p:spPr>
          <a:xfrm>
            <a:off x="6497444" y="2396426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/>
              <a:t>5. Make new job in Talend</a:t>
            </a:r>
            <a:endParaRPr lang="id-ID" sz="1200" b="1" dirty="0"/>
          </a:p>
        </p:txBody>
      </p:sp>
    </p:spTree>
    <p:extLst>
      <p:ext uri="{BB962C8B-B14F-4D97-AF65-F5344CB8AC3E}">
        <p14:creationId xmlns:p14="http://schemas.microsoft.com/office/powerpoint/2010/main" val="14006602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705</Words>
  <Application>Microsoft Office PowerPoint</Application>
  <PresentationFormat>On-screen Show (16:9)</PresentationFormat>
  <Paragraphs>78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Rubik Medium</vt:lpstr>
      <vt:lpstr>Rubik Light</vt:lpstr>
      <vt:lpstr>Arial</vt:lpstr>
      <vt:lpstr>Rubik</vt:lpstr>
      <vt:lpstr>Rubik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sayid mufaqih</dc:creator>
  <cp:lastModifiedBy>sayid mufaqih</cp:lastModifiedBy>
  <cp:revision>4</cp:revision>
  <dcterms:modified xsi:type="dcterms:W3CDTF">2024-12-30T04:46:49Z</dcterms:modified>
</cp:coreProperties>
</file>